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2" r:id="rId3"/>
    <p:sldId id="264" r:id="rId4"/>
    <p:sldId id="303" r:id="rId5"/>
    <p:sldId id="304" r:id="rId6"/>
    <p:sldId id="305" r:id="rId7"/>
    <p:sldId id="306" r:id="rId8"/>
    <p:sldId id="307" r:id="rId9"/>
    <p:sldId id="309" r:id="rId10"/>
    <p:sldId id="308" r:id="rId11"/>
    <p:sldId id="310" r:id="rId12"/>
    <p:sldId id="30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0000"/>
    <a:srgbClr val="FF0000"/>
    <a:srgbClr val="4A7EBB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76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B7712-B122-4D52-B654-153A93D867E8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535CC-7BAE-4242-8C21-AAA5BE5898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96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1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7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1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4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2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4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0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0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44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6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CDAE-537C-4A5A-B062-2E313AB00C9D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AC94-45BD-4F5A-A863-413270913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49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verence.ru/site.aspx?page=MobileSmarts-Inde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verence.ru/ru/webpages/mobile-smarts/Driver1CKiosk.msi" TargetMode="External"/><Relationship Id="rId2" Type="http://schemas.openxmlformats.org/officeDocument/2006/relationships/hyperlink" Target="http://www.cleverence.ru/site.aspx?page=MobileSmarts-1C-Kiosk-Drive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259633" y="2708920"/>
            <a:ext cx="71287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Программное обеспечение для микрокиосков</a:t>
            </a:r>
          </a:p>
          <a:p>
            <a:r>
              <a:rPr lang="ru-RU" sz="4400" b="1" dirty="0" smtClean="0">
                <a:solidFill>
                  <a:schemeClr val="bg1">
                    <a:lumMod val="50000"/>
                  </a:schemeClr>
                </a:solidFill>
              </a:rPr>
              <a:t>(прайс-чекеров)</a:t>
            </a:r>
            <a:endParaRPr lang="ru-RU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8693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Платформа </a:t>
            </a:r>
            <a:r>
              <a:rPr lang="en-US" sz="4400" b="1" dirty="0" smtClean="0">
                <a:solidFill>
                  <a:schemeClr val="bg1"/>
                </a:solidFill>
              </a:rPr>
              <a:t>Mobile SMARTS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69676"/>
            <a:ext cx="7920880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Всё то же самое, только для других систем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2911584"/>
            <a:ext cx="7416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Microsoft SQL Server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Microsoft Dynamics AX (Axapta)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Microsoft Dynamics </a:t>
            </a:r>
            <a:r>
              <a:rPr lang="en-US" sz="2800" b="1" dirty="0" smtClean="0">
                <a:solidFill>
                  <a:schemeClr val="bg1"/>
                </a:solidFill>
              </a:rPr>
              <a:t>NAV (Navision)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ru-RU" sz="2400" b="1" dirty="0" smtClean="0">
                <a:solidFill>
                  <a:schemeClr val="bg1">
                    <a:lumMod val="65000"/>
                  </a:schemeClr>
                </a:solidFill>
              </a:rPr>
              <a:t>и просто на файликах</a:t>
            </a:r>
            <a:endParaRPr lang="ru-RU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9752" y="5445224"/>
            <a:ext cx="69045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Цены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753" y="5064705"/>
            <a:ext cx="67522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Страница продукта:</a:t>
            </a:r>
          </a:p>
          <a:p>
            <a:r>
              <a:rPr lang="en-US" sz="2000" dirty="0">
                <a:hlinkClick r:id="rId2"/>
              </a:rPr>
              <a:t>http://www.cleverence.ru/site.aspx?page=MobileSmarts-Index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7784" y="1643316"/>
            <a:ext cx="51393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Сервер системы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Клиент для каждого киоска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6297" y="1643316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FFC000"/>
                </a:solidFill>
              </a:rPr>
              <a:t>12750 </a:t>
            </a:r>
            <a:r>
              <a:rPr lang="ru-RU" sz="3200" b="1" dirty="0" smtClean="0">
                <a:solidFill>
                  <a:srgbClr val="FFC000"/>
                </a:solidFill>
              </a:rPr>
              <a:t>р.</a:t>
            </a:r>
            <a:endParaRPr lang="en-US" sz="3200" b="1" dirty="0" smtClean="0">
              <a:solidFill>
                <a:srgbClr val="FFC000"/>
              </a:solidFill>
            </a:endParaRPr>
          </a:p>
          <a:p>
            <a:endParaRPr lang="en-US" sz="3200" b="1" dirty="0" smtClean="0">
              <a:solidFill>
                <a:srgbClr val="FFC000"/>
              </a:solidFill>
            </a:endParaRPr>
          </a:p>
          <a:p>
            <a:pPr algn="r"/>
            <a:r>
              <a:rPr lang="ru-RU" sz="3200" b="1" dirty="0" smtClean="0">
                <a:solidFill>
                  <a:srgbClr val="FFC000"/>
                </a:solidFill>
              </a:rPr>
              <a:t>6300 </a:t>
            </a:r>
            <a:r>
              <a:rPr lang="ru-RU" sz="3200" b="1" dirty="0" smtClean="0">
                <a:solidFill>
                  <a:srgbClr val="FFC000"/>
                </a:solidFill>
              </a:rPr>
              <a:t>р.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16049"/>
            <a:ext cx="3831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Платформа </a:t>
            </a:r>
            <a:r>
              <a:rPr lang="en-US" sz="2400" b="1" dirty="0">
                <a:solidFill>
                  <a:schemeClr val="bg1"/>
                </a:solidFill>
              </a:rPr>
              <a:t>Mobile SMARTS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6861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SERVER, MS-CLIENT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8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705951" cy="85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275856" y="3140968"/>
            <a:ext cx="2709140" cy="769441"/>
          </a:xfrm>
          <a:prstGeom prst="rect">
            <a:avLst/>
          </a:prstGeom>
          <a:solidFill>
            <a:srgbClr val="000000">
              <a:alpha val="43137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C000"/>
                </a:solidFill>
              </a:rPr>
              <a:t>СПАСИБО!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032" y="5867980"/>
            <a:ext cx="203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www.cleverence.ru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64768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Что можно использовать: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7776864" cy="954107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rgbClr val="FFC000"/>
                </a:solidFill>
              </a:rPr>
              <a:t>Готовый драйвер для                «1С:Управление торговлей»  </a:t>
            </a:r>
            <a:r>
              <a:rPr lang="ru-RU" sz="2800" b="1" dirty="0">
                <a:solidFill>
                  <a:schemeClr val="bg1"/>
                </a:solidFill>
              </a:rPr>
              <a:t>11 и </a:t>
            </a:r>
            <a:r>
              <a:rPr lang="ru-RU" sz="2800" b="1" dirty="0" smtClean="0">
                <a:solidFill>
                  <a:schemeClr val="bg1"/>
                </a:solidFill>
              </a:rPr>
              <a:t>10.3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384" y="3771037"/>
            <a:ext cx="7797032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2800" b="1" dirty="0">
                <a:solidFill>
                  <a:srgbClr val="FFC000"/>
                </a:solidFill>
              </a:rPr>
              <a:t>«Голую» платформу </a:t>
            </a:r>
            <a:r>
              <a:rPr lang="en-US" sz="2800" b="1" dirty="0">
                <a:solidFill>
                  <a:srgbClr val="FFC000"/>
                </a:solidFill>
              </a:rPr>
              <a:t>Mobile SMARTS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4581128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Для подключения к любой торговой системе,               к веб-сайту, к базе данных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2636912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Для быстрого запуска без проектов по внедрению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3196" y="13444"/>
            <a:ext cx="9130804" cy="1556122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60648"/>
            <a:ext cx="61670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Драйвер </a:t>
            </a:r>
            <a:r>
              <a:rPr lang="ru-RU" sz="4400" b="1" dirty="0" smtClean="0">
                <a:solidFill>
                  <a:schemeClr val="bg1"/>
                </a:solidFill>
              </a:rPr>
              <a:t>микрокиосков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791" y="934120"/>
            <a:ext cx="761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MS-1C-MK500-DRIVER, MS-1C-MK4000-DRIVER - Драйвер 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микрокиосков 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для 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«1С:Предприятия» на основе Mobile 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SMARTS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488" y="1844824"/>
            <a:ext cx="7645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Мгновенное подключение к торговой базе </a:t>
            </a:r>
            <a:r>
              <a:rPr lang="ru-RU" sz="2800" b="1" dirty="0" smtClean="0">
                <a:solidFill>
                  <a:schemeClr val="bg1"/>
                </a:solidFill>
              </a:rPr>
              <a:t>1С</a:t>
            </a: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Получение </a:t>
            </a:r>
            <a:r>
              <a:rPr lang="ru-RU" sz="2800" b="1" dirty="0" smtClean="0">
                <a:solidFill>
                  <a:srgbClr val="FFC000"/>
                </a:solidFill>
              </a:rPr>
              <a:t>цен</a:t>
            </a:r>
            <a:r>
              <a:rPr lang="ru-RU" sz="2800" b="1" dirty="0" smtClean="0">
                <a:solidFill>
                  <a:schemeClr val="bg1"/>
                </a:solidFill>
              </a:rPr>
              <a:t>, </a:t>
            </a:r>
            <a:r>
              <a:rPr lang="ru-RU" sz="2800" b="1" dirty="0" smtClean="0">
                <a:solidFill>
                  <a:srgbClr val="FFC000"/>
                </a:solidFill>
              </a:rPr>
              <a:t>описаний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и </a:t>
            </a:r>
            <a:r>
              <a:rPr lang="ru-RU" sz="2800" b="1" dirty="0" smtClean="0">
                <a:solidFill>
                  <a:srgbClr val="FFC000"/>
                </a:solidFill>
              </a:rPr>
              <a:t>остатков</a:t>
            </a:r>
            <a:r>
              <a:rPr lang="ru-RU" sz="2800" b="1" dirty="0" smtClean="0">
                <a:solidFill>
                  <a:schemeClr val="bg1"/>
                </a:solidFill>
              </a:rPr>
              <a:t> прямо </a:t>
            </a:r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  <a:r>
              <a:rPr lang="ru-RU" sz="2800" b="1" dirty="0" smtClean="0">
                <a:solidFill>
                  <a:schemeClr val="bg1"/>
                </a:solidFill>
              </a:rPr>
              <a:t>из базы </a:t>
            </a:r>
            <a:r>
              <a:rPr lang="ru-RU" sz="2800" b="1" dirty="0">
                <a:solidFill>
                  <a:schemeClr val="bg1"/>
                </a:solidFill>
              </a:rPr>
              <a:t>1С </a:t>
            </a:r>
            <a:r>
              <a:rPr lang="ru-RU" sz="2800" b="1" dirty="0" smtClean="0">
                <a:solidFill>
                  <a:schemeClr val="bg1"/>
                </a:solidFill>
              </a:rPr>
              <a:t>без </a:t>
            </a:r>
            <a:r>
              <a:rPr lang="ru-RU" sz="2800" b="1" dirty="0">
                <a:solidFill>
                  <a:schemeClr val="bg1"/>
                </a:solidFill>
              </a:rPr>
              <a:t>выгрузок и синхронизаций</a:t>
            </a:r>
            <a:endParaRPr lang="en-US" sz="2800" b="1" dirty="0" smtClean="0">
              <a:solidFill>
                <a:schemeClr val="bg1"/>
              </a:solidFill>
            </a:endParaRPr>
          </a:p>
          <a:p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Отображение картинок товаров</a:t>
            </a:r>
            <a:endParaRPr lang="ru-RU" sz="2800" b="1" dirty="0">
              <a:solidFill>
                <a:schemeClr val="bg1"/>
              </a:solidFill>
            </a:endParaRPr>
          </a:p>
          <a:p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Включили в розетку – запустилась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11381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barcoderobot.com/static/bcgen/b37a4/4005808274673_7cf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5099563" y="5578641"/>
            <a:ext cx="1427589" cy="49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:\Users\Сергей Баженов\Documents\new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57021"/>
            <a:ext cx="26670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rapezoid 3"/>
          <p:cNvSpPr/>
          <p:nvPr/>
        </p:nvSpPr>
        <p:spPr>
          <a:xfrm>
            <a:off x="1835696" y="4368085"/>
            <a:ext cx="982712" cy="782216"/>
          </a:xfrm>
          <a:prstGeom prst="trapezoid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H:\Users\Сергей Баженов\Documents\new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831" y="2322517"/>
            <a:ext cx="3050969" cy="282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rapezoid 10"/>
          <p:cNvSpPr/>
          <p:nvPr/>
        </p:nvSpPr>
        <p:spPr>
          <a:xfrm>
            <a:off x="4959536" y="5068545"/>
            <a:ext cx="1728192" cy="782216"/>
          </a:xfrm>
          <a:prstGeom prst="trapezoid">
            <a:avLst>
              <a:gd name="adj" fmla="val 76348"/>
            </a:avLst>
          </a:prstGeom>
          <a:gradFill>
            <a:gsLst>
              <a:gs pos="92000">
                <a:srgbClr val="FF0000">
                  <a:alpha val="22000"/>
                </a:srgbClr>
              </a:gs>
              <a:gs pos="0">
                <a:srgbClr val="FF0000">
                  <a:alpha val="12000"/>
                </a:srgbClr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H:\Program Files\Cleverence Soft\Driver1C Kiosk\Client Installer\Presets\MK4000 Images\wai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718" y="2674031"/>
            <a:ext cx="2333041" cy="174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957" y="2672283"/>
            <a:ext cx="2324803" cy="174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7438167" y="1361187"/>
            <a:ext cx="1016496" cy="1042918"/>
            <a:chOff x="7698703" y="1891606"/>
            <a:chExt cx="1016496" cy="1042918"/>
          </a:xfrm>
        </p:grpSpPr>
        <p:grpSp>
          <p:nvGrpSpPr>
            <p:cNvPr id="10" name="Group 9"/>
            <p:cNvGrpSpPr/>
            <p:nvPr/>
          </p:nvGrpSpPr>
          <p:grpSpPr>
            <a:xfrm>
              <a:off x="7698703" y="1891606"/>
              <a:ext cx="1016496" cy="1042918"/>
              <a:chOff x="6300192" y="1170330"/>
              <a:chExt cx="1016496" cy="1042918"/>
            </a:xfrm>
          </p:grpSpPr>
          <p:sp>
            <p:nvSpPr>
              <p:cNvPr id="7" name="Arc 6"/>
              <p:cNvSpPr/>
              <p:nvPr/>
            </p:nvSpPr>
            <p:spPr>
              <a:xfrm>
                <a:off x="6444208" y="1340768"/>
                <a:ext cx="720080" cy="720080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Arc 15"/>
              <p:cNvSpPr/>
              <p:nvPr/>
            </p:nvSpPr>
            <p:spPr>
              <a:xfrm>
                <a:off x="6596608" y="1493168"/>
                <a:ext cx="423664" cy="423664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Arc 16"/>
              <p:cNvSpPr/>
              <p:nvPr/>
            </p:nvSpPr>
            <p:spPr>
              <a:xfrm>
                <a:off x="6300192" y="1170330"/>
                <a:ext cx="1016496" cy="1042918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8202759" y="2426276"/>
              <a:ext cx="4192" cy="508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335801" y="1832748"/>
            <a:ext cx="681389" cy="1831652"/>
            <a:chOff x="7596337" y="2363167"/>
            <a:chExt cx="681389" cy="1831652"/>
          </a:xfrm>
        </p:grpSpPr>
        <p:sp>
          <p:nvSpPr>
            <p:cNvPr id="15" name="Oval 14"/>
            <p:cNvSpPr/>
            <p:nvPr/>
          </p:nvSpPr>
          <p:spPr>
            <a:xfrm>
              <a:off x="8133726" y="2363167"/>
              <a:ext cx="14400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9" name="Elbow Connector 18"/>
            <p:cNvCxnSpPr>
              <a:stCxn id="15" idx="4"/>
              <a:endCxn id="1027" idx="3"/>
            </p:cNvCxnSpPr>
            <p:nvPr/>
          </p:nvCxnSpPr>
          <p:spPr>
            <a:xfrm rot="5400000">
              <a:off x="7057213" y="3046306"/>
              <a:ext cx="1687637" cy="609390"/>
            </a:xfrm>
            <a:prstGeom prst="bentConnector2">
              <a:avLst/>
            </a:prstGeom>
            <a:ln w="57150"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rot="10800000">
            <a:off x="7433975" y="839728"/>
            <a:ext cx="1016496" cy="1042918"/>
            <a:chOff x="7698703" y="1891606"/>
            <a:chExt cx="1016496" cy="1042918"/>
          </a:xfrm>
        </p:grpSpPr>
        <p:grpSp>
          <p:nvGrpSpPr>
            <p:cNvPr id="28" name="Group 27"/>
            <p:cNvGrpSpPr/>
            <p:nvPr/>
          </p:nvGrpSpPr>
          <p:grpSpPr>
            <a:xfrm>
              <a:off x="7698703" y="1891606"/>
              <a:ext cx="1016496" cy="1042918"/>
              <a:chOff x="6300192" y="1170330"/>
              <a:chExt cx="1016496" cy="1042918"/>
            </a:xfrm>
          </p:grpSpPr>
          <p:sp>
            <p:nvSpPr>
              <p:cNvPr id="30" name="Arc 29"/>
              <p:cNvSpPr/>
              <p:nvPr/>
            </p:nvSpPr>
            <p:spPr>
              <a:xfrm>
                <a:off x="6444208" y="1340768"/>
                <a:ext cx="720080" cy="720080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Arc 30"/>
              <p:cNvSpPr/>
              <p:nvPr/>
            </p:nvSpPr>
            <p:spPr>
              <a:xfrm>
                <a:off x="6596608" y="1493168"/>
                <a:ext cx="423664" cy="423664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Arc 31"/>
              <p:cNvSpPr/>
              <p:nvPr/>
            </p:nvSpPr>
            <p:spPr>
              <a:xfrm>
                <a:off x="6300192" y="1170330"/>
                <a:ext cx="1016496" cy="1042918"/>
              </a:xfrm>
              <a:prstGeom prst="arc">
                <a:avLst>
                  <a:gd name="adj1" fmla="val 10330803"/>
                  <a:gd name="adj2" fmla="val 415866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8202759" y="2426276"/>
              <a:ext cx="4192" cy="508248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6383377" y="764704"/>
            <a:ext cx="222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информация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87570" y="1242397"/>
            <a:ext cx="1843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MK500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47147" y="1242397"/>
            <a:ext cx="21291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MK4000</a:t>
            </a:r>
            <a:endParaRPr lang="ru-RU" sz="4400" b="1" dirty="0" smtClean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04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10"/>
                            </p:stCondLst>
                            <p:childTnLst>
                              <p:par>
                                <p:cTn id="16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1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10"/>
                            </p:stCondLst>
                            <p:childTnLst>
                              <p:par>
                                <p:cTn id="2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1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10"/>
                            </p:stCondLst>
                            <p:childTnLst>
                              <p:par>
                                <p:cTn id="3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1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1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10"/>
                            </p:stCondLst>
                            <p:childTnLst>
                              <p:par>
                                <p:cTn id="4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10"/>
                            </p:stCondLst>
                            <p:childTnLst>
                              <p:par>
                                <p:cTn id="5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2" grpId="0"/>
      <p:bldP spid="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Какие есть дополнительные возможности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268760"/>
            <a:ext cx="7920880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>
                <a:solidFill>
                  <a:srgbClr val="FFC000"/>
                </a:solidFill>
              </a:rPr>
              <a:t>Поиск других размеров</a:t>
            </a:r>
            <a:endParaRPr lang="ru-RU" sz="28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165955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Можно попросить программиста 1С организовать поиск других размеров – и очень просто вынести      эту функцию на микрокиоск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3585210"/>
            <a:ext cx="7416824" cy="1015663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solidFill>
              <a:srgbClr val="000000">
                <a:alpha val="43922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Также можно искать другие цвета, другие диагонали телевизора и т.п. – просто распечатайте пачку «визиток товара» и разрешите покупателям уносить их с собой.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Какие есть дополнительные возможности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268760"/>
            <a:ext cx="7920880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2800" b="1" dirty="0" smtClean="0">
                <a:solidFill>
                  <a:srgbClr val="FFC000"/>
                </a:solidFill>
              </a:rPr>
              <a:t>Проигрывание видео</a:t>
            </a:r>
            <a:endParaRPr lang="ru-RU" sz="28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165955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Во время простоя киоска, чтобы привлечь покупателя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5837202"/>
            <a:ext cx="7416824" cy="400110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solidFill>
              <a:srgbClr val="000000">
                <a:alpha val="43922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Поддерживается только формат  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*.wmv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3606115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Одно и то же периодически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                                                   или 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разное по графику из 1С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285293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Или рекламу, перед отображением информации</a:t>
            </a:r>
            <a:endParaRPr lang="ru-RU" sz="24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Какие есть дополнительные возможности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268760"/>
            <a:ext cx="7920880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2800" b="1" dirty="0" smtClean="0">
                <a:solidFill>
                  <a:srgbClr val="FFC000"/>
                </a:solidFill>
              </a:rPr>
              <a:t>Программы лояльности</a:t>
            </a:r>
            <a:endParaRPr lang="ru-RU" sz="28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165955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Расчет и отображение скидок по карте покупателя</a:t>
            </a:r>
            <a:endParaRPr lang="ru-RU" sz="28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3409836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Специальные предложения и подарки</a:t>
            </a:r>
            <a:endParaRPr lang="ru-RU" sz="28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42739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Печать спецификаций и другой информации</a:t>
            </a:r>
            <a:r>
              <a:rPr lang="ru-RU" sz="28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bg1">
                    <a:lumMod val="65000"/>
                  </a:schemeClr>
                </a:solidFill>
              </a:rPr>
              <a:t>по нажатию кнопки на экране киоска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Какие есть дополнительные возможности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268760"/>
            <a:ext cx="7920880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800" b="1" dirty="0" smtClean="0">
                <a:solidFill>
                  <a:srgbClr val="FFC000"/>
                </a:solidFill>
              </a:rPr>
              <a:t>Использование для внутренних нужд</a:t>
            </a:r>
            <a:endParaRPr lang="ru-RU" sz="2800" b="1" dirty="0" smtClean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2165955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Проверка выкладки и цен самими работниками торгового зала</a:t>
            </a:r>
            <a:endParaRPr lang="ru-RU" sz="28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3409836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Печать новых ценников на общий принтер</a:t>
            </a:r>
            <a:endParaRPr lang="ru-RU" sz="28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4594483"/>
            <a:ext cx="7416824" cy="1446550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solidFill>
              <a:srgbClr val="000000">
                <a:alpha val="43922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66FF66"/>
                </a:solidFill>
              </a:rPr>
              <a:t>Экономит деньги!</a:t>
            </a:r>
          </a:p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Вместо покупки ТСД и принтера каждому работнику, вместо разворачивания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Wi-Fi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    можно поставить один киоск и один принтер на весь торговый зал и подключить их по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Ethernet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529932"/>
            <a:ext cx="80648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619752" y="4483720"/>
            <a:ext cx="791268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496" y="548680"/>
            <a:ext cx="804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Цены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753" y="4103201"/>
            <a:ext cx="795365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Страница продукта:</a:t>
            </a:r>
          </a:p>
          <a:p>
            <a:r>
              <a:rPr lang="en-US" sz="2000" dirty="0">
                <a:hlinkClick r:id="rId2"/>
              </a:rPr>
              <a:t>http://www.cleverence.ru/site.aspx?page=MobileSmarts-1C-Kiosk-Driver</a:t>
            </a:r>
            <a:endParaRPr lang="ru-RU" sz="20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Ссылка </a:t>
            </a:r>
            <a:r>
              <a:rPr lang="ru-RU" sz="2400" dirty="0" smtClean="0">
                <a:solidFill>
                  <a:schemeClr val="bg1"/>
                </a:solidFill>
              </a:rPr>
              <a:t>для скачивания:</a:t>
            </a:r>
          </a:p>
          <a:p>
            <a:r>
              <a:rPr lang="en-US" sz="2000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en-US" sz="2000" dirty="0" smtClean="0">
                <a:solidFill>
                  <a:schemeClr val="bg1"/>
                </a:solidFill>
                <a:hlinkClick r:id="rId3"/>
              </a:rPr>
              <a:t>www.cleverence.ru/ru/webpages/mobile-smarts/Driver1CKiosk.msi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7784" y="1643316"/>
            <a:ext cx="23920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Для </a:t>
            </a:r>
            <a:r>
              <a:rPr lang="en-US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MK500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Для </a:t>
            </a:r>
            <a:r>
              <a:rPr lang="en-US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MK4000</a:t>
            </a:r>
            <a:endParaRPr lang="en-US" sz="32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6297" y="1643316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FFC000"/>
                </a:solidFill>
              </a:rPr>
              <a:t>250</a:t>
            </a:r>
            <a:r>
              <a:rPr lang="ru-RU" sz="3200" b="1" dirty="0" smtClean="0">
                <a:solidFill>
                  <a:srgbClr val="FFC000"/>
                </a:solidFill>
              </a:rPr>
              <a:t>0 </a:t>
            </a:r>
            <a:r>
              <a:rPr lang="ru-RU" sz="3200" b="1" dirty="0" smtClean="0">
                <a:solidFill>
                  <a:srgbClr val="FFC000"/>
                </a:solidFill>
              </a:rPr>
              <a:t>р.</a:t>
            </a:r>
            <a:endParaRPr lang="en-US" sz="3200" b="1" dirty="0" smtClean="0">
              <a:solidFill>
                <a:srgbClr val="FFC000"/>
              </a:solidFill>
            </a:endParaRPr>
          </a:p>
          <a:p>
            <a:endParaRPr lang="en-US" sz="3200" b="1" dirty="0" smtClean="0">
              <a:solidFill>
                <a:srgbClr val="FFC000"/>
              </a:solidFill>
            </a:endParaRPr>
          </a:p>
          <a:p>
            <a:pPr algn="r"/>
            <a:r>
              <a:rPr lang="en-US" sz="3200" b="1" dirty="0" smtClean="0">
                <a:solidFill>
                  <a:srgbClr val="FFC000"/>
                </a:solidFill>
              </a:rPr>
              <a:t>49</a:t>
            </a:r>
            <a:r>
              <a:rPr lang="ru-RU" sz="3200" b="1" dirty="0" smtClean="0">
                <a:solidFill>
                  <a:srgbClr val="FFC000"/>
                </a:solidFill>
              </a:rPr>
              <a:t>00 </a:t>
            </a:r>
            <a:r>
              <a:rPr lang="ru-RU" sz="3200" b="1" dirty="0" smtClean="0">
                <a:solidFill>
                  <a:srgbClr val="FFC000"/>
                </a:solidFill>
              </a:rPr>
              <a:t>р.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896" y="8910"/>
            <a:ext cx="9134103" cy="523220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16049"/>
            <a:ext cx="3377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</a:t>
            </a:r>
            <a:r>
              <a:rPr lang="ru-RU" sz="2400" b="1" dirty="0" smtClean="0">
                <a:solidFill>
                  <a:schemeClr val="bg1"/>
                </a:solidFill>
              </a:rPr>
              <a:t>райвер микрокиосков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5164" y="113457"/>
            <a:ext cx="410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(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MK500-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DRIVER,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MS-1C-MK4000-DRIVER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ndara" pitchFamily="34" charset="0"/>
              </a:rPr>
              <a:t>)</a:t>
            </a:r>
            <a:endParaRPr lang="ru-RU" sz="1400" b="1" dirty="0">
              <a:solidFill>
                <a:schemeClr val="bg1">
                  <a:lumMod val="7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32130"/>
            <a:ext cx="9143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4400" b="1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400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Сергей Баженов</dc:creator>
  <cp:lastModifiedBy>Сергей Баженов</cp:lastModifiedBy>
  <cp:revision>148</cp:revision>
  <dcterms:created xsi:type="dcterms:W3CDTF">2011-10-11T11:41:09Z</dcterms:created>
  <dcterms:modified xsi:type="dcterms:W3CDTF">2011-11-23T14:27:24Z</dcterms:modified>
</cp:coreProperties>
</file>